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2C1"/>
    <a:srgbClr val="00BC66"/>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88"/>
  </p:normalViewPr>
  <p:slideViewPr>
    <p:cSldViewPr>
      <p:cViewPr varScale="1">
        <p:scale>
          <a:sx n="30" d="100"/>
          <a:sy n="30" d="100"/>
        </p:scale>
        <p:origin x="5288" y="3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endParaRPr>
          </a:p>
        </p:txBody>
      </p:sp>
      <p:sp>
        <p:nvSpPr>
          <p:cNvPr id="2" name="TextBox 1"/>
          <p:cNvSpPr txBox="1"/>
          <p:nvPr/>
        </p:nvSpPr>
        <p:spPr>
          <a:xfrm>
            <a:off x="7497762" y="1156843"/>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Arial Black" pitchFamily="18" charset="0"/>
              </a:rPr>
              <a:t>Drift Chambers (DC)</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Tech Specs</a:t>
              </a:r>
              <a:endParaRPr lang="zh-CN" altLang="en-US" sz="3600" b="1" dirty="0">
                <a:latin typeface="Avenir"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DC In Action</a:t>
              </a:r>
              <a:endParaRPr lang="zh-CN" altLang="en-US" sz="3600" b="1" dirty="0">
                <a:latin typeface="Avenir"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2904451" y="40220901"/>
            <a:ext cx="7000029" cy="2514600"/>
            <a:chOff x="273049" y="5388266"/>
            <a:chExt cx="9317959" cy="3514434"/>
          </a:xfrm>
        </p:grpSpPr>
        <p:sp>
          <p:nvSpPr>
            <p:cNvPr id="79" name="Freeform 3">
              <a:extLst>
                <a:ext uri="{FF2B5EF4-FFF2-40B4-BE49-F238E27FC236}">
                  <a16:creationId xmlns:a16="http://schemas.microsoft.com/office/drawing/2014/main" id="{62184687-BC39-FF40-96EF-E6D790D71A6C}"/>
                </a:ext>
              </a:extLst>
            </p:cNvPr>
            <p:cNvSpPr/>
            <p:nvPr/>
          </p:nvSpPr>
          <p:spPr>
            <a:xfrm>
              <a:off x="273049" y="5388266"/>
              <a:ext cx="9317958" cy="109307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6574860"/>
              <a:ext cx="9317958" cy="232784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457200" indent="-457200" algn="just">
                <a:buFont typeface="Arial" panose="020B0604020202020204" pitchFamily="34" charset="0"/>
                <a:buChar char="•"/>
              </a:pPr>
              <a:r>
                <a:rPr lang="en-US">
                  <a:solidFill>
                    <a:schemeClr val="tx1"/>
                  </a:solidFill>
                  <a:latin typeface="Avenir" panose="02000503020000020003" pitchFamily="2" charset="0"/>
                </a:rPr>
                <a:t>Jefferson Lab, </a:t>
              </a:r>
              <a:r>
                <a:rPr lang="en-US" dirty="0">
                  <a:solidFill>
                    <a:schemeClr val="tx1"/>
                  </a:solidFill>
                  <a:latin typeface="Avenir" panose="02000503020000020003" pitchFamily="2" charset="0"/>
                </a:rPr>
                <a:t>Newport News, VA, USA</a:t>
              </a:r>
            </a:p>
            <a:p>
              <a:pPr marL="457200" indent="-457200" algn="just">
                <a:buFont typeface="Arial" panose="020B0604020202020204" pitchFamily="34" charset="0"/>
                <a:buChar char="•"/>
              </a:pPr>
              <a:r>
                <a:rPr lang="en-US" dirty="0">
                  <a:solidFill>
                    <a:schemeClr val="tx1"/>
                  </a:solidFill>
                  <a:latin typeface="Avenir" panose="02000503020000020003" pitchFamily="2" charset="0"/>
                </a:rPr>
                <a:t>Old Dominion University, Norfolk, VA, USA</a:t>
              </a:r>
            </a:p>
            <a:p>
              <a:pPr marL="457200" indent="-457200" algn="just">
                <a:buFont typeface="Arial" panose="020B0604020202020204" pitchFamily="34" charset="0"/>
                <a:buChar char="•"/>
              </a:pPr>
              <a:r>
                <a:rPr lang="en-US" dirty="0">
                  <a:solidFill>
                    <a:schemeClr val="tx1"/>
                  </a:solidFill>
                  <a:latin typeface="Avenir" panose="02000503020000020003" pitchFamily="2" charset="0"/>
                </a:rPr>
                <a:t>Idaho State University, Pocatello, ID, USA</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64191" y="42320002"/>
            <a:ext cx="14249888" cy="415498"/>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very first DC region all packed up, installed in Hall-B. Do you know the feeling when you’re about to peel off that smartphone cover?</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4513657" y="42320002"/>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Scientists and Technicians posing with a Region 2 Drift Chamber.</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485100"/>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Building and Installing the DC</a:t>
              </a:r>
              <a:endParaRPr lang="zh-CN" altLang="en-US" sz="3600" b="1" dirty="0">
                <a:latin typeface="Avenir"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039414" y="20511557"/>
            <a:ext cx="5123422" cy="10962695"/>
            <a:chOff x="-9983" y="4880131"/>
            <a:chExt cx="9600991" cy="10962695"/>
          </a:xfrm>
        </p:grpSpPr>
        <p:sp>
          <p:nvSpPr>
            <p:cNvPr id="95" name="Freeform 3">
              <a:extLst>
                <a:ext uri="{FF2B5EF4-FFF2-40B4-BE49-F238E27FC236}">
                  <a16:creationId xmlns:a16="http://schemas.microsoft.com/office/drawing/2014/main" id="{3948DED3-E622-084A-B836-EB5755AC8277}"/>
                </a:ext>
              </a:extLst>
            </p:cNvPr>
            <p:cNvSpPr/>
            <p:nvPr/>
          </p:nvSpPr>
          <p:spPr>
            <a:xfrm>
              <a:off x="-9983" y="4880131"/>
              <a:ext cx="9600991"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3600" b="1" dirty="0">
                  <a:latin typeface="Avenir" panose="02000503020000020003" pitchFamily="2" charset="0"/>
                </a:rPr>
                <a:t>Did you know?</a:t>
              </a:r>
              <a:endParaRPr lang="zh-CN" altLang="en-US" sz="3600" b="1" dirty="0">
                <a:latin typeface="Avenir"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9983" y="5626099"/>
              <a:ext cx="9600991" cy="1021672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endParaRPr>
            </a:p>
          </p:txBody>
        </p:sp>
      </p:grpSp>
      <p:grpSp>
        <p:nvGrpSpPr>
          <p:cNvPr id="50" name="Group 49">
            <a:extLst>
              <a:ext uri="{FF2B5EF4-FFF2-40B4-BE49-F238E27FC236}">
                <a16:creationId xmlns:a16="http://schemas.microsoft.com/office/drawing/2014/main" id="{CAA3FF8F-69A8-2C45-A034-9E4F97EA9946}"/>
              </a:ext>
            </a:extLst>
          </p:cNvPr>
          <p:cNvGrpSpPr/>
          <p:nvPr/>
        </p:nvGrpSpPr>
        <p:grpSpPr>
          <a:xfrm>
            <a:off x="171000" y="4341976"/>
            <a:ext cx="13970451" cy="11635275"/>
            <a:chOff x="273050" y="4880130"/>
            <a:chExt cx="9317958" cy="15878454"/>
          </a:xfrm>
        </p:grpSpPr>
        <p:sp>
          <p:nvSpPr>
            <p:cNvPr id="51" name="Freeform 3">
              <a:extLst>
                <a:ext uri="{FF2B5EF4-FFF2-40B4-BE49-F238E27FC236}">
                  <a16:creationId xmlns:a16="http://schemas.microsoft.com/office/drawing/2014/main" id="{608BEDD3-AAB3-3D46-9F9F-26AD00781FF2}"/>
                </a:ext>
              </a:extLst>
            </p:cNvPr>
            <p:cNvSpPr/>
            <p:nvPr/>
          </p:nvSpPr>
          <p:spPr>
            <a:xfrm>
              <a:off x="273050" y="4880130"/>
              <a:ext cx="9317958" cy="862332"/>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1"/>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rPr>
                <a:t>What is it?</a:t>
              </a:r>
              <a:endParaRPr lang="zh-CN" altLang="en-US" sz="3600" b="1" dirty="0">
                <a:latin typeface="Avenir" panose="02000503020000020003" pitchFamily="2" charset="0"/>
              </a:endParaRPr>
            </a:p>
          </p:txBody>
        </p:sp>
        <p:sp>
          <p:nvSpPr>
            <p:cNvPr id="52" name="Rectangle 51">
              <a:extLst>
                <a:ext uri="{FF2B5EF4-FFF2-40B4-BE49-F238E27FC236}">
                  <a16:creationId xmlns:a16="http://schemas.microsoft.com/office/drawing/2014/main" id="{A1F84B99-44F8-BB4A-AC2D-5F1E5DB435C2}"/>
                </a:ext>
              </a:extLst>
            </p:cNvPr>
            <p:cNvSpPr/>
            <p:nvPr/>
          </p:nvSpPr>
          <p:spPr>
            <a:xfrm>
              <a:off x="273050" y="5900727"/>
              <a:ext cx="9317958" cy="14857857"/>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493573" y="5285732"/>
            <a:ext cx="13402806" cy="4893647"/>
          </a:xfrm>
          <a:prstGeom prst="rect">
            <a:avLst/>
          </a:prstGeom>
          <a:noFill/>
        </p:spPr>
        <p:txBody>
          <a:bodyPr wrap="square" rtlCol="0">
            <a:spAutoFit/>
          </a:bodyPr>
          <a:lstStyle/>
          <a:p>
            <a:r>
              <a:rPr lang="en-US" sz="2400" dirty="0">
                <a:latin typeface="Avenir" panose="02000503020000020003" pitchFamily="2" charset="0"/>
              </a:rPr>
              <a:t>The </a:t>
            </a:r>
            <a:r>
              <a:rPr lang="en-US" sz="2400" b="1" dirty="0">
                <a:latin typeface="Avenir" panose="02000503020000020003" pitchFamily="2" charset="0"/>
              </a:rPr>
              <a:t>Drift Chambers</a:t>
            </a:r>
            <a:r>
              <a:rPr lang="en-US" sz="2400" dirty="0">
                <a:latin typeface="Avenir" panose="02000503020000020003" pitchFamily="2" charset="0"/>
              </a:rPr>
              <a:t> are used to </a:t>
            </a:r>
            <a:r>
              <a:rPr lang="en-US" sz="2400" b="1" dirty="0">
                <a:latin typeface="Avenir" panose="02000503020000020003" pitchFamily="2" charset="0"/>
              </a:rPr>
              <a:t>determine:</a:t>
            </a:r>
          </a:p>
          <a:p>
            <a:endParaRPr lang="en-US" sz="2400" dirty="0">
              <a:latin typeface="Avenir" panose="02000503020000020003" pitchFamily="2" charset="0"/>
            </a:endParaRPr>
          </a:p>
          <a:p>
            <a:pPr marL="457200" indent="-457200" algn="just">
              <a:buFont typeface="+mj-lt"/>
              <a:buAutoNum type="arabicPeriod"/>
            </a:pPr>
            <a:r>
              <a:rPr lang="en-US" sz="2400" b="1" dirty="0">
                <a:latin typeface="Avenir" panose="02000503020000020003" pitchFamily="2" charset="0"/>
              </a:rPr>
              <a:t>The location of the nuclear collision generating the particles</a:t>
            </a:r>
          </a:p>
          <a:p>
            <a:pPr marL="457200" indent="-457200" algn="just">
              <a:buFont typeface="+mj-lt"/>
              <a:buAutoNum type="arabicPeriod"/>
            </a:pPr>
            <a:r>
              <a:rPr lang="en-US" sz="2400" b="1" dirty="0">
                <a:latin typeface="Avenir" panose="02000503020000020003" pitchFamily="2" charset="0"/>
              </a:rPr>
              <a:t>The angle and direction of the particles</a:t>
            </a:r>
          </a:p>
          <a:p>
            <a:pPr marL="457200" indent="-457200" algn="just">
              <a:buFont typeface="+mj-lt"/>
              <a:buAutoNum type="arabicPeriod"/>
            </a:pPr>
            <a:r>
              <a:rPr lang="en-US" sz="2400" b="1" dirty="0">
                <a:latin typeface="Avenir" panose="02000503020000020003" pitchFamily="2" charset="0"/>
              </a:rPr>
              <a:t>The momentum of the particles</a:t>
            </a:r>
          </a:p>
          <a:p>
            <a:endParaRPr lang="en-US" sz="2400" dirty="0">
              <a:latin typeface="Avenir" panose="02000503020000020003" pitchFamily="2" charset="0"/>
            </a:endParaRPr>
          </a:p>
          <a:p>
            <a:r>
              <a:rPr lang="en-US" sz="2400" dirty="0">
                <a:latin typeface="Avenir" panose="02000503020000020003" pitchFamily="2" charset="0"/>
              </a:rPr>
              <a:t>When particles cross the drift chambers they knock electrons off the gas molecules. These electrons are accelerated, by an electric field produced by “field” wires, onto a “sense” wire  and then to our electronics: the computer records this as a “hit”.</a:t>
            </a:r>
          </a:p>
          <a:p>
            <a:endParaRPr lang="en-US" sz="2400" dirty="0">
              <a:latin typeface="Avenir" panose="02000503020000020003" pitchFamily="2" charset="0"/>
            </a:endParaRPr>
          </a:p>
          <a:p>
            <a:r>
              <a:rPr lang="en-US" sz="2400" dirty="0">
                <a:latin typeface="Avenir" panose="02000503020000020003" pitchFamily="2" charset="0"/>
              </a:rPr>
              <a:t>Dedicated software is used to process all the hits and reconstruct the path of the particle as it flies through the magnetic field.  We determine its energy by how much it curves: the more it curves the lower the energy.</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190449" y="21629813"/>
            <a:ext cx="4800601" cy="7017306"/>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venir" panose="02000503020000020003" pitchFamily="2" charset="0"/>
              </a:rPr>
              <a:t>The Drift Chambers cover a </a:t>
            </a:r>
            <a:r>
              <a:rPr lang="en-US" b="1" dirty="0">
                <a:latin typeface="Avenir" panose="02000503020000020003" pitchFamily="2" charset="0"/>
              </a:rPr>
              <a:t>large area</a:t>
            </a:r>
            <a:r>
              <a:rPr lang="en-US" dirty="0">
                <a:latin typeface="Avenir" panose="02000503020000020003" pitchFamily="2" charset="0"/>
              </a:rPr>
              <a:t>: more than </a:t>
            </a:r>
            <a:r>
              <a:rPr lang="en-US" b="1" dirty="0">
                <a:latin typeface="Avenir" panose="02000503020000020003" pitchFamily="2" charset="0"/>
              </a:rPr>
              <a:t>700 sq. ft</a:t>
            </a:r>
            <a:r>
              <a:rPr lang="en-US" dirty="0">
                <a:latin typeface="Avenir" panose="02000503020000020003" pitchFamily="2" charset="0"/>
              </a:rPr>
              <a:t>.</a:t>
            </a:r>
          </a:p>
          <a:p>
            <a:pPr marL="342900" indent="-342900">
              <a:buFont typeface="Arial" panose="020B0604020202020204" pitchFamily="34" charset="0"/>
              <a:buChar char="•"/>
            </a:pPr>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 DC measure the position of particles to about </a:t>
            </a:r>
            <a:r>
              <a:rPr lang="en-US" b="1" dirty="0">
                <a:latin typeface="Avenir" panose="02000503020000020003" pitchFamily="2" charset="0"/>
              </a:rPr>
              <a:t>1/4 mm accuracy</a:t>
            </a:r>
            <a:r>
              <a:rPr lang="en-US" dirty="0">
                <a:latin typeface="Avenir" panose="02000503020000020003" pitchFamily="2" charset="0"/>
              </a:rPr>
              <a:t> over this large area.</a:t>
            </a:r>
          </a:p>
          <a:p>
            <a:r>
              <a:rPr lang="en-US" dirty="0">
                <a:latin typeface="Avenir" panose="02000503020000020003" pitchFamily="2" charset="0"/>
                <a:sym typeface="Wingdings" panose="05000000000000000000" pitchFamily="2" charset="2"/>
              </a:rPr>
              <a:t> like a </a:t>
            </a:r>
            <a:r>
              <a:rPr lang="en-US" b="1" dirty="0">
                <a:latin typeface="Avenir" panose="02000503020000020003" pitchFamily="2" charset="0"/>
                <a:sym typeface="Wingdings" panose="05000000000000000000" pitchFamily="2" charset="2"/>
              </a:rPr>
              <a:t>1300 Mega-pixel camera </a:t>
            </a:r>
            <a:r>
              <a:rPr lang="en-US" dirty="0">
                <a:latin typeface="Avenir" panose="02000503020000020003" pitchFamily="2" charset="0"/>
                <a:sym typeface="Wingdings" panose="05000000000000000000" pitchFamily="2" charset="2"/>
              </a:rPr>
              <a:t>!</a:t>
            </a:r>
            <a:endParaRPr lang="en-US" dirty="0">
              <a:latin typeface="Avenir" panose="02000503020000020003" pitchFamily="2" charset="0"/>
            </a:endParaRPr>
          </a:p>
          <a:p>
            <a:pPr marL="342900" indent="-342900">
              <a:buFont typeface="Arial" panose="020B0604020202020204" pitchFamily="34" charset="0"/>
              <a:buChar char="•"/>
            </a:pPr>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 drift chamber electronics is capable of making a </a:t>
            </a:r>
            <a:r>
              <a:rPr lang="en-US" b="1" dirty="0">
                <a:latin typeface="Avenir" panose="02000503020000020003" pitchFamily="2" charset="0"/>
              </a:rPr>
              <a:t>million measurements per second.</a:t>
            </a:r>
          </a:p>
          <a:p>
            <a:pPr marL="342900" indent="-342900">
              <a:buFont typeface="Arial" panose="020B0604020202020204" pitchFamily="34" charset="0"/>
              <a:buChar char="•"/>
            </a:pPr>
            <a:endParaRPr lang="en-US" b="1"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A typical modern smartphone camera takes a 12 Mega-pixel picture in one second. Given the resolution and speed, the Hall-B DC are the equivalent of 100 million smartphones.</a:t>
            </a:r>
          </a:p>
          <a:p>
            <a:endParaRPr lang="en-US"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rPr>
              <a:t>There are 89,000 wires total, each one strung, tensioned and measured by hand.</a:t>
            </a:r>
          </a:p>
          <a:p>
            <a:endParaRPr lang="en-US" b="1" dirty="0">
              <a:latin typeface="Avenir" panose="02000503020000020003" pitchFamily="2" charset="0"/>
            </a:endParaRPr>
          </a:p>
          <a:p>
            <a:pPr marL="342900" indent="-342900">
              <a:buFont typeface="Arial" panose="020B0604020202020204" pitchFamily="34" charset="0"/>
              <a:buChar char="•"/>
            </a:pPr>
            <a:r>
              <a:rPr lang="en-US" dirty="0">
                <a:latin typeface="Avenir" panose="02000503020000020003" pitchFamily="2" charset="0"/>
                <a:sym typeface="Wingdings" panose="05000000000000000000" pitchFamily="2" charset="2"/>
              </a:rPr>
              <a:t>3 teams of 5 technicians worked for ~ 2 years (here at </a:t>
            </a:r>
            <a:r>
              <a:rPr lang="en-US" b="1" dirty="0" err="1">
                <a:latin typeface="Avenir" panose="02000503020000020003" pitchFamily="2" charset="0"/>
                <a:sym typeface="Wingdings" panose="05000000000000000000" pitchFamily="2" charset="2"/>
              </a:rPr>
              <a:t>JLab</a:t>
            </a:r>
            <a:r>
              <a:rPr lang="en-US" dirty="0">
                <a:latin typeface="Avenir" panose="02000503020000020003" pitchFamily="2" charset="0"/>
                <a:sym typeface="Wingdings" panose="05000000000000000000" pitchFamily="2" charset="2"/>
              </a:rPr>
              <a:t> and at </a:t>
            </a:r>
            <a:r>
              <a:rPr lang="en-US" b="1" dirty="0">
                <a:latin typeface="Avenir" panose="02000503020000020003" pitchFamily="2" charset="0"/>
                <a:sym typeface="Wingdings" panose="05000000000000000000" pitchFamily="2" charset="2"/>
              </a:rPr>
              <a:t>Old Dominion Univ. </a:t>
            </a:r>
            <a:r>
              <a:rPr lang="en-US" dirty="0">
                <a:latin typeface="Avenir" panose="02000503020000020003" pitchFamily="2" charset="0"/>
                <a:sym typeface="Wingdings" panose="05000000000000000000" pitchFamily="2" charset="2"/>
              </a:rPr>
              <a:t>and at </a:t>
            </a:r>
            <a:r>
              <a:rPr lang="en-US" b="1" dirty="0">
                <a:latin typeface="Avenir" panose="02000503020000020003" pitchFamily="2" charset="0"/>
                <a:sym typeface="Wingdings" panose="05000000000000000000" pitchFamily="2" charset="2"/>
              </a:rPr>
              <a:t>Idaho State University</a:t>
            </a:r>
            <a:r>
              <a:rPr lang="en-US" dirty="0">
                <a:latin typeface="Avenir" panose="02000503020000020003" pitchFamily="2" charset="0"/>
                <a:sym typeface="Wingdings" panose="05000000000000000000" pitchFamily="2" charset="2"/>
              </a:rPr>
              <a:t>) to build and test the chambers.</a:t>
            </a:r>
            <a:endParaRPr lang="en-US" dirty="0">
              <a:latin typeface="Avenir" panose="02000503020000020003" pitchFamily="2" charset="0"/>
            </a:endParaRPr>
          </a:p>
        </p:txBody>
      </p:sp>
      <p:sp>
        <p:nvSpPr>
          <p:cNvPr id="117" name="TextBox 116">
            <a:extLst>
              <a:ext uri="{FF2B5EF4-FFF2-40B4-BE49-F238E27FC236}">
                <a16:creationId xmlns:a16="http://schemas.microsoft.com/office/drawing/2014/main" id="{419DCABD-DA3F-1847-AFC9-5CA89AADAD05}"/>
              </a:ext>
            </a:extLst>
          </p:cNvPr>
          <p:cNvSpPr txBox="1"/>
          <p:nvPr/>
        </p:nvSpPr>
        <p:spPr>
          <a:xfrm>
            <a:off x="349251" y="14943604"/>
            <a:ext cx="624839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Our computer simulation of a particle flying through the drift chambers. We can calculate the particle momentum from its curvature in the magnetic field</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3336" y="30391100"/>
            <a:ext cx="5257203"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Sir, there’s a package for you, can you sign here please? Yes it’s fragile. </a:t>
            </a:r>
          </a:p>
          <a:p>
            <a:pPr algn="just"/>
            <a:r>
              <a:rPr lang="en-US" dirty="0">
                <a:latin typeface="Avenir" panose="02000503020000020003" pitchFamily="2" charset="0"/>
              </a:rPr>
              <a:t>One DC chamber being delivered in Hall-B.</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5663720" y="30945098"/>
            <a:ext cx="6982952"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Sector 6 DC Region 3 being installed in its final position </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2749989" y="3066809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Our Hall-B lead engineer, Bob Miller, overseeing the Drift Chamber installation. </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701693" y="19189700"/>
            <a:ext cx="74407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Left Signal of a “real” track (green hits) and background noise (blue hits), in presence of low background. Right: high background event. Can you recognize the “real” tracks?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26962665" y="5204514"/>
            <a:ext cx="3042997" cy="9279463"/>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A representation of a single collision event taken in April 2018. </a:t>
            </a:r>
          </a:p>
          <a:p>
            <a:endParaRPr lang="en-US" dirty="0">
              <a:latin typeface="Avenir" panose="02000503020000020003" pitchFamily="2" charset="0"/>
            </a:endParaRPr>
          </a:p>
          <a:p>
            <a:r>
              <a:rPr lang="en-US" b="1" dirty="0">
                <a:latin typeface="Avenir" panose="02000503020000020003" pitchFamily="2" charset="0"/>
              </a:rPr>
              <a:t>We collect about 10000 of these events every second.</a:t>
            </a:r>
          </a:p>
          <a:p>
            <a:endParaRPr lang="en-US" dirty="0">
              <a:latin typeface="Avenir" panose="02000503020000020003" pitchFamily="2" charset="0"/>
            </a:endParaRPr>
          </a:p>
          <a:p>
            <a:r>
              <a:rPr lang="en-US" dirty="0">
                <a:latin typeface="Avenir" panose="02000503020000020003" pitchFamily="2" charset="0"/>
              </a:rPr>
              <a:t>You can see the trajectories of particles flying through the drift chambers.</a:t>
            </a:r>
          </a:p>
          <a:p>
            <a:endParaRPr lang="en-US" dirty="0">
              <a:latin typeface="Avenir" panose="02000503020000020003" pitchFamily="2" charset="0"/>
            </a:endParaRPr>
          </a:p>
          <a:p>
            <a:r>
              <a:rPr lang="en-US" dirty="0">
                <a:latin typeface="Avenir" panose="02000503020000020003" pitchFamily="2" charset="0"/>
              </a:rPr>
              <a:t>The lines representing the particle trajectory as computed by our track reconstruction algorithms. The computer was able to identify one electron and two </a:t>
            </a:r>
            <a:r>
              <a:rPr lang="en-US" dirty="0" err="1">
                <a:latin typeface="Avenir" panose="02000503020000020003" pitchFamily="2" charset="0"/>
              </a:rPr>
              <a:t>pions</a:t>
            </a:r>
            <a:r>
              <a:rPr lang="en-US" dirty="0">
                <a:latin typeface="Avenir" panose="02000503020000020003" pitchFamily="2" charset="0"/>
              </a:rPr>
              <a:t>, one positive and one negative. </a:t>
            </a:r>
          </a:p>
          <a:p>
            <a:endParaRPr lang="en-US" dirty="0">
              <a:latin typeface="Avenir" panose="02000503020000020003" pitchFamily="2" charset="0"/>
            </a:endParaRPr>
          </a:p>
          <a:p>
            <a:r>
              <a:rPr lang="en-US" dirty="0">
                <a:latin typeface="Avenir" panose="02000503020000020003" pitchFamily="2" charset="0"/>
              </a:rPr>
              <a:t>Notice that there is a a small amount of “background hits” which are real particles, but they are not associated with the beam-target interaction. </a:t>
            </a:r>
          </a:p>
          <a:p>
            <a:endParaRPr lang="en-US" dirty="0">
              <a:latin typeface="Avenir" panose="02000503020000020003" pitchFamily="2" charset="0"/>
            </a:endParaRPr>
          </a:p>
          <a:p>
            <a:r>
              <a:rPr lang="en-US" dirty="0">
                <a:latin typeface="Avenir" panose="02000503020000020003" pitchFamily="2" charset="0"/>
              </a:rPr>
              <a:t>Sometimes we have a lot of background. The challenge for the software is to find the real tracks and reject the background.</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2361856" y="19466699"/>
            <a:ext cx="7685804" cy="692497"/>
          </a:xfrm>
          <a:prstGeom prst="rect">
            <a:avLst/>
          </a:prstGeom>
          <a:noFill/>
          <a:ln>
            <a:solidFill>
              <a:schemeClr val="accent1">
                <a:shade val="50000"/>
              </a:schemeClr>
            </a:solidFill>
          </a:ln>
        </p:spPr>
        <p:txBody>
          <a:bodyPr wrap="square" tIns="91440" rtlCol="0">
            <a:spAutoFit/>
          </a:bodyPr>
          <a:lstStyle/>
          <a:p>
            <a:r>
              <a:rPr lang="en-US" dirty="0">
                <a:latin typeface="Avenir" panose="02000503020000020003" pitchFamily="2" charset="0"/>
              </a:rPr>
              <a:t>The spatial resolution of the DC is typically an outstanding 340 micrometers, or about one hundred of a inch.  </a:t>
            </a:r>
          </a:p>
        </p:txBody>
      </p:sp>
      <p:pic>
        <p:nvPicPr>
          <p:cNvPr id="6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474" t="50177" r="26546" b="6438"/>
          <a:stretch/>
        </p:blipFill>
        <p:spPr bwMode="auto">
          <a:xfrm>
            <a:off x="349251" y="10103047"/>
            <a:ext cx="6248400" cy="48344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 name="TextBox 60"/>
          <p:cNvSpPr txBox="1"/>
          <p:nvPr/>
        </p:nvSpPr>
        <p:spPr>
          <a:xfrm>
            <a:off x="345015" y="16981203"/>
            <a:ext cx="6184901" cy="3199097"/>
          </a:xfrm>
          <a:prstGeom prst="rect">
            <a:avLst/>
          </a:prstGeom>
          <a:noFill/>
          <a:ln>
            <a:solidFill>
              <a:schemeClr val="tx1"/>
            </a:solidFill>
          </a:ln>
        </p:spPr>
        <p:txBody>
          <a:bodyPr wrap="square" lIns="82058" tIns="41029" rIns="82058" bIns="41029" rtlCol="0">
            <a:spAutoFit/>
          </a:bodyPr>
          <a:lstStyle/>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Cell type: Hexagonal</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Wire layout: 6 sectors 3 regions</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Stereo angle: +/- 6</a:t>
            </a:r>
            <a:r>
              <a:rPr lang="en-US" baseline="30000" dirty="0">
                <a:latin typeface="Avenir" panose="02000503020000020003" pitchFamily="2" charset="0"/>
                <a:cs typeface="Arial" pitchFamily="34" charset="0"/>
              </a:rPr>
              <a:t>0</a:t>
            </a:r>
            <a:r>
              <a:rPr lang="en-US" dirty="0">
                <a:latin typeface="Avenir" panose="02000503020000020003" pitchFamily="2" charset="0"/>
                <a:cs typeface="Arial" pitchFamily="34" charset="0"/>
              </a:rPr>
              <a:t> stereo</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Position in CLAS12: Regions at 2, 3, 4m from the target</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Granularity: </a:t>
            </a:r>
          </a:p>
          <a:p>
            <a:pPr marL="742950" lvl="1" indent="-285750" algn="just">
              <a:spcAft>
                <a:spcPts val="300"/>
              </a:spcAft>
              <a:buFont typeface="Wingdings" pitchFamily="2" charset="2"/>
              <a:buChar char="§"/>
            </a:pPr>
            <a:r>
              <a:rPr lang="en-US" dirty="0">
                <a:latin typeface="Avenir" panose="02000503020000020003" pitchFamily="2" charset="0"/>
                <a:cs typeface="Arial" pitchFamily="34" charset="0"/>
              </a:rPr>
              <a:t>112 sense wires / layer (24192 total)</a:t>
            </a:r>
          </a:p>
          <a:p>
            <a:pPr marL="742950" lvl="1" indent="-285750" algn="just">
              <a:spcAft>
                <a:spcPts val="300"/>
              </a:spcAft>
              <a:buFont typeface="Wingdings" pitchFamily="2" charset="2"/>
              <a:buChar char="§"/>
            </a:pPr>
            <a:r>
              <a:rPr lang="en-US" dirty="0">
                <a:latin typeface="Avenir" panose="02000503020000020003" pitchFamily="2" charset="0"/>
                <a:cs typeface="Arial" pitchFamily="34" charset="0"/>
              </a:rPr>
              <a:t>672 field wires / layer (145152 total)</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Gas Choice: 90/10 Argon / CO</a:t>
            </a:r>
            <a:r>
              <a:rPr lang="en-US" baseline="-25000" dirty="0">
                <a:latin typeface="Avenir" panose="02000503020000020003" pitchFamily="2" charset="0"/>
                <a:cs typeface="Arial" pitchFamily="34" charset="0"/>
              </a:rPr>
              <a:t>2</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Angular resolution: 1 </a:t>
            </a:r>
            <a:r>
              <a:rPr lang="en-US" dirty="0" err="1">
                <a:latin typeface="Avenir" panose="02000503020000020003" pitchFamily="2" charset="0"/>
                <a:cs typeface="Arial" pitchFamily="34" charset="0"/>
              </a:rPr>
              <a:t>mrad</a:t>
            </a:r>
            <a:r>
              <a:rPr lang="en-US" dirty="0">
                <a:latin typeface="Avenir" panose="02000503020000020003" pitchFamily="2" charset="0"/>
                <a:cs typeface="Arial" pitchFamily="34" charset="0"/>
              </a:rPr>
              <a:t> or 0.057 degrees</a:t>
            </a:r>
          </a:p>
          <a:p>
            <a:pPr marL="285750" indent="-285750" algn="just">
              <a:spcAft>
                <a:spcPts val="300"/>
              </a:spcAft>
              <a:buFont typeface="Arial" panose="020B0604020202020204" pitchFamily="34" charset="0"/>
              <a:buChar char="•"/>
            </a:pPr>
            <a:r>
              <a:rPr lang="en-US" dirty="0">
                <a:latin typeface="Avenir" panose="02000503020000020003" pitchFamily="2" charset="0"/>
                <a:cs typeface="Arial" pitchFamily="34" charset="0"/>
              </a:rPr>
              <a:t>Momentum resolution: less than 1%</a:t>
            </a:r>
          </a:p>
        </p:txBody>
      </p:sp>
      <p:pic>
        <p:nvPicPr>
          <p:cNvPr id="10" name="Picture 9">
            <a:extLst>
              <a:ext uri="{FF2B5EF4-FFF2-40B4-BE49-F238E27FC236}">
                <a16:creationId xmlns:a16="http://schemas.microsoft.com/office/drawing/2014/main" id="{0687C7D8-5060-4849-BF12-042C9D3E4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9414" y="5210879"/>
            <a:ext cx="12111236" cy="9287403"/>
          </a:xfrm>
          <a:prstGeom prst="rect">
            <a:avLst/>
          </a:prstGeom>
        </p:spPr>
      </p:pic>
      <p:pic>
        <p:nvPicPr>
          <p:cNvPr id="12" name="Picture 11">
            <a:extLst>
              <a:ext uri="{FF2B5EF4-FFF2-40B4-BE49-F238E27FC236}">
                <a16:creationId xmlns:a16="http://schemas.microsoft.com/office/drawing/2014/main" id="{FBC9740E-3A72-A14B-B3D5-14505AFD5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668" y="10103049"/>
            <a:ext cx="7219382" cy="4529132"/>
          </a:xfrm>
          <a:prstGeom prst="rect">
            <a:avLst/>
          </a:prstGeom>
        </p:spPr>
      </p:pic>
      <p:sp>
        <p:nvSpPr>
          <p:cNvPr id="55" name="TextBox 54">
            <a:extLst>
              <a:ext uri="{FF2B5EF4-FFF2-40B4-BE49-F238E27FC236}">
                <a16:creationId xmlns:a16="http://schemas.microsoft.com/office/drawing/2014/main" id="{BE8C5C4D-6B2D-8B45-A627-9ADAFDBB16CD}"/>
              </a:ext>
            </a:extLst>
          </p:cNvPr>
          <p:cNvSpPr txBox="1"/>
          <p:nvPr/>
        </p:nvSpPr>
        <p:spPr>
          <a:xfrm>
            <a:off x="6769666" y="14666605"/>
            <a:ext cx="721938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Schematic of the </a:t>
            </a:r>
            <a:r>
              <a:rPr lang="en-US" b="1" dirty="0">
                <a:latin typeface="Avenir" panose="02000503020000020003" pitchFamily="2" charset="0"/>
              </a:rPr>
              <a:t>F</a:t>
            </a:r>
            <a:r>
              <a:rPr lang="en-US" dirty="0">
                <a:latin typeface="Avenir" panose="02000503020000020003" pitchFamily="2" charset="0"/>
              </a:rPr>
              <a:t>ield (blue) and </a:t>
            </a:r>
            <a:r>
              <a:rPr lang="en-US" b="1" dirty="0">
                <a:latin typeface="Avenir" panose="02000503020000020003" pitchFamily="2" charset="0"/>
              </a:rPr>
              <a:t>S</a:t>
            </a:r>
            <a:r>
              <a:rPr lang="en-US" dirty="0">
                <a:latin typeface="Avenir" panose="02000503020000020003" pitchFamily="2" charset="0"/>
              </a:rPr>
              <a:t>ense (red) wires. The field wires produce an electric field that drives the electrons onto the sense wires. We use a pattern like this to reconstruct the particle momentum, direction and origin.</a:t>
            </a:r>
          </a:p>
        </p:txBody>
      </p:sp>
      <p:sp>
        <p:nvSpPr>
          <p:cNvPr id="13" name="TextBox 12">
            <a:extLst>
              <a:ext uri="{FF2B5EF4-FFF2-40B4-BE49-F238E27FC236}">
                <a16:creationId xmlns:a16="http://schemas.microsoft.com/office/drawing/2014/main" id="{51964F75-23DA-7F47-98E5-57FB6CEF4494}"/>
              </a:ext>
            </a:extLst>
          </p:cNvPr>
          <p:cNvSpPr txBox="1"/>
          <p:nvPr/>
        </p:nvSpPr>
        <p:spPr>
          <a:xfrm>
            <a:off x="493573" y="12186116"/>
            <a:ext cx="1109599" cy="369332"/>
          </a:xfrm>
          <a:prstGeom prst="rect">
            <a:avLst/>
          </a:prstGeom>
          <a:noFill/>
        </p:spPr>
        <p:txBody>
          <a:bodyPr wrap="none" rtlCol="0">
            <a:spAutoFit/>
          </a:bodyPr>
          <a:lstStyle/>
          <a:p>
            <a:r>
              <a:rPr lang="en-US" dirty="0">
                <a:latin typeface="Avenir" panose="02000503020000020003" pitchFamily="2" charset="0"/>
              </a:rPr>
              <a:t>Region 1</a:t>
            </a:r>
          </a:p>
        </p:txBody>
      </p:sp>
      <p:sp>
        <p:nvSpPr>
          <p:cNvPr id="57" name="TextBox 56">
            <a:extLst>
              <a:ext uri="{FF2B5EF4-FFF2-40B4-BE49-F238E27FC236}">
                <a16:creationId xmlns:a16="http://schemas.microsoft.com/office/drawing/2014/main" id="{00AC7891-D9A0-8241-A2EB-377344EBFBC7}"/>
              </a:ext>
            </a:extLst>
          </p:cNvPr>
          <p:cNvSpPr txBox="1"/>
          <p:nvPr/>
        </p:nvSpPr>
        <p:spPr>
          <a:xfrm>
            <a:off x="1873612" y="13484523"/>
            <a:ext cx="1109599" cy="369332"/>
          </a:xfrm>
          <a:prstGeom prst="rect">
            <a:avLst/>
          </a:prstGeom>
          <a:noFill/>
        </p:spPr>
        <p:txBody>
          <a:bodyPr wrap="none" rtlCol="0">
            <a:spAutoFit/>
          </a:bodyPr>
          <a:lstStyle/>
          <a:p>
            <a:r>
              <a:rPr lang="en-US" dirty="0">
                <a:latin typeface="Avenir" panose="02000503020000020003" pitchFamily="2" charset="0"/>
              </a:rPr>
              <a:t>Region 2</a:t>
            </a:r>
          </a:p>
        </p:txBody>
      </p:sp>
      <p:sp>
        <p:nvSpPr>
          <p:cNvPr id="58" name="TextBox 57">
            <a:extLst>
              <a:ext uri="{FF2B5EF4-FFF2-40B4-BE49-F238E27FC236}">
                <a16:creationId xmlns:a16="http://schemas.microsoft.com/office/drawing/2014/main" id="{AB952D2F-DA83-C24E-B98D-CCD18265C6DB}"/>
              </a:ext>
            </a:extLst>
          </p:cNvPr>
          <p:cNvSpPr txBox="1"/>
          <p:nvPr/>
        </p:nvSpPr>
        <p:spPr>
          <a:xfrm>
            <a:off x="4256484" y="14349769"/>
            <a:ext cx="1109599" cy="369332"/>
          </a:xfrm>
          <a:prstGeom prst="rect">
            <a:avLst/>
          </a:prstGeom>
          <a:noFill/>
        </p:spPr>
        <p:txBody>
          <a:bodyPr wrap="none" rtlCol="0">
            <a:spAutoFit/>
          </a:bodyPr>
          <a:lstStyle/>
          <a:p>
            <a:r>
              <a:rPr lang="en-US" dirty="0">
                <a:latin typeface="Avenir" panose="02000503020000020003" pitchFamily="2" charset="0"/>
              </a:rPr>
              <a:t>Region 3</a:t>
            </a:r>
          </a:p>
        </p:txBody>
      </p:sp>
      <p:sp>
        <p:nvSpPr>
          <p:cNvPr id="59" name="TextBox 58">
            <a:extLst>
              <a:ext uri="{FF2B5EF4-FFF2-40B4-BE49-F238E27FC236}">
                <a16:creationId xmlns:a16="http://schemas.microsoft.com/office/drawing/2014/main" id="{00DF66C0-8DC6-5940-A2B4-39FA6F8E356C}"/>
              </a:ext>
            </a:extLst>
          </p:cNvPr>
          <p:cNvSpPr txBox="1"/>
          <p:nvPr/>
        </p:nvSpPr>
        <p:spPr>
          <a:xfrm>
            <a:off x="404789" y="14476968"/>
            <a:ext cx="3409459" cy="369332"/>
          </a:xfrm>
          <a:prstGeom prst="rect">
            <a:avLst/>
          </a:prstGeom>
          <a:noFill/>
        </p:spPr>
        <p:txBody>
          <a:bodyPr wrap="none" rtlCol="0">
            <a:spAutoFit/>
          </a:bodyPr>
          <a:lstStyle/>
          <a:p>
            <a:r>
              <a:rPr lang="en-US" dirty="0">
                <a:latin typeface="Avenir" panose="02000503020000020003" pitchFamily="2" charset="0"/>
              </a:rPr>
              <a:t>Colors: Magnetic field strength</a:t>
            </a:r>
          </a:p>
        </p:txBody>
      </p:sp>
      <p:cxnSp>
        <p:nvCxnSpPr>
          <p:cNvPr id="15" name="Straight Arrow Connector 14">
            <a:extLst>
              <a:ext uri="{FF2B5EF4-FFF2-40B4-BE49-F238E27FC236}">
                <a16:creationId xmlns:a16="http://schemas.microsoft.com/office/drawing/2014/main" id="{B70A64A7-27C3-0048-AFE3-7EF2B0F89A15}"/>
              </a:ext>
            </a:extLst>
          </p:cNvPr>
          <p:cNvCxnSpPr>
            <a:cxnSpLocks/>
          </p:cNvCxnSpPr>
          <p:nvPr/>
        </p:nvCxnSpPr>
        <p:spPr>
          <a:xfrm flipV="1">
            <a:off x="2371889" y="13020908"/>
            <a:ext cx="1270289" cy="15135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03B3E96-47A5-1347-9A06-EAFF8CCE78B4}"/>
              </a:ext>
            </a:extLst>
          </p:cNvPr>
          <p:cNvSpPr txBox="1"/>
          <p:nvPr/>
        </p:nvSpPr>
        <p:spPr>
          <a:xfrm>
            <a:off x="14751050" y="7646769"/>
            <a:ext cx="1735027" cy="646331"/>
          </a:xfrm>
          <a:prstGeom prst="rect">
            <a:avLst/>
          </a:prstGeom>
          <a:noFill/>
        </p:spPr>
        <p:txBody>
          <a:bodyPr wrap="none" rtlCol="0">
            <a:spAutoFit/>
          </a:bodyPr>
          <a:lstStyle/>
          <a:p>
            <a:pPr algn="ctr"/>
            <a:r>
              <a:rPr lang="en-US" dirty="0">
                <a:solidFill>
                  <a:schemeClr val="bg1"/>
                </a:solidFill>
                <a:latin typeface="Avenir" panose="02000503020000020003" pitchFamily="2" charset="0"/>
              </a:rPr>
              <a:t>Solenoid </a:t>
            </a:r>
          </a:p>
          <a:p>
            <a:pPr algn="ctr"/>
            <a:r>
              <a:rPr lang="en-US" dirty="0">
                <a:solidFill>
                  <a:schemeClr val="bg1"/>
                </a:solidFill>
                <a:latin typeface="Avenir" panose="02000503020000020003" pitchFamily="2" charset="0"/>
              </a:rPr>
              <a:t>Magnetic Field</a:t>
            </a:r>
          </a:p>
        </p:txBody>
      </p:sp>
      <p:sp>
        <p:nvSpPr>
          <p:cNvPr id="63" name="TextBox 62">
            <a:extLst>
              <a:ext uri="{FF2B5EF4-FFF2-40B4-BE49-F238E27FC236}">
                <a16:creationId xmlns:a16="http://schemas.microsoft.com/office/drawing/2014/main" id="{8E8D6E25-53D2-AC49-8E91-4D7BB4D8627B}"/>
              </a:ext>
            </a:extLst>
          </p:cNvPr>
          <p:cNvSpPr txBox="1"/>
          <p:nvPr/>
        </p:nvSpPr>
        <p:spPr>
          <a:xfrm rot="19671123">
            <a:off x="16558474" y="5786907"/>
            <a:ext cx="1735027" cy="646331"/>
          </a:xfrm>
          <a:prstGeom prst="rect">
            <a:avLst/>
          </a:prstGeom>
          <a:noFill/>
        </p:spPr>
        <p:txBody>
          <a:bodyPr wrap="none" rtlCol="0">
            <a:spAutoFit/>
          </a:bodyPr>
          <a:lstStyle/>
          <a:p>
            <a:pPr algn="ctr"/>
            <a:r>
              <a:rPr lang="en-US" dirty="0">
                <a:solidFill>
                  <a:schemeClr val="bg1"/>
                </a:solidFill>
                <a:latin typeface="Avenir" panose="02000503020000020003" pitchFamily="2" charset="0"/>
              </a:rPr>
              <a:t>Torus </a:t>
            </a:r>
          </a:p>
          <a:p>
            <a:pPr algn="ctr"/>
            <a:r>
              <a:rPr lang="en-US" dirty="0">
                <a:solidFill>
                  <a:schemeClr val="bg1"/>
                </a:solidFill>
                <a:latin typeface="Avenir" panose="02000503020000020003" pitchFamily="2" charset="0"/>
              </a:rPr>
              <a:t>Magnetic Field</a:t>
            </a:r>
          </a:p>
        </p:txBody>
      </p:sp>
      <p:sp>
        <p:nvSpPr>
          <p:cNvPr id="64" name="TextBox 63">
            <a:extLst>
              <a:ext uri="{FF2B5EF4-FFF2-40B4-BE49-F238E27FC236}">
                <a16:creationId xmlns:a16="http://schemas.microsoft.com/office/drawing/2014/main" id="{0AE5CB90-3F33-8549-B5E9-60F325CF91E6}"/>
              </a:ext>
            </a:extLst>
          </p:cNvPr>
          <p:cNvSpPr txBox="1"/>
          <p:nvPr/>
        </p:nvSpPr>
        <p:spPr>
          <a:xfrm rot="20281793">
            <a:off x="17877186" y="7820088"/>
            <a:ext cx="1033295" cy="369332"/>
          </a:xfrm>
          <a:prstGeom prst="rect">
            <a:avLst/>
          </a:prstGeom>
          <a:noFill/>
        </p:spPr>
        <p:txBody>
          <a:bodyPr wrap="none" rtlCol="0">
            <a:spAutoFit/>
          </a:bodyPr>
          <a:lstStyle/>
          <a:p>
            <a:pPr algn="ctr"/>
            <a:r>
              <a:rPr lang="en-US" dirty="0">
                <a:solidFill>
                  <a:schemeClr val="bg1"/>
                </a:solidFill>
                <a:latin typeface="Avenir" panose="02000503020000020003" pitchFamily="2" charset="0"/>
              </a:rPr>
              <a:t>electron</a:t>
            </a:r>
          </a:p>
        </p:txBody>
      </p:sp>
      <p:sp>
        <p:nvSpPr>
          <p:cNvPr id="65" name="TextBox 64">
            <a:extLst>
              <a:ext uri="{FF2B5EF4-FFF2-40B4-BE49-F238E27FC236}">
                <a16:creationId xmlns:a16="http://schemas.microsoft.com/office/drawing/2014/main" id="{20B94232-B494-6C47-A2A9-0246FCE5414E}"/>
              </a:ext>
            </a:extLst>
          </p:cNvPr>
          <p:cNvSpPr txBox="1"/>
          <p:nvPr/>
        </p:nvSpPr>
        <p:spPr>
          <a:xfrm rot="939471">
            <a:off x="17986985" y="10926526"/>
            <a:ext cx="1194814" cy="646331"/>
          </a:xfrm>
          <a:prstGeom prst="rect">
            <a:avLst/>
          </a:prstGeom>
          <a:noFill/>
        </p:spPr>
        <p:txBody>
          <a:bodyPr wrap="none" rtlCol="0">
            <a:spAutoFit/>
          </a:bodyPr>
          <a:lstStyle/>
          <a:p>
            <a:pPr algn="ctr"/>
            <a:r>
              <a:rPr lang="en-US" dirty="0">
                <a:latin typeface="Avenir" panose="02000503020000020003" pitchFamily="2" charset="0"/>
              </a:rPr>
              <a:t>Negative </a:t>
            </a:r>
          </a:p>
          <a:p>
            <a:pPr algn="ctr"/>
            <a:r>
              <a:rPr lang="en-US" dirty="0">
                <a:latin typeface="Avenir" panose="02000503020000020003" pitchFamily="2" charset="0"/>
              </a:rPr>
              <a:t>pion</a:t>
            </a:r>
          </a:p>
        </p:txBody>
      </p:sp>
      <p:sp>
        <p:nvSpPr>
          <p:cNvPr id="66" name="TextBox 65">
            <a:extLst>
              <a:ext uri="{FF2B5EF4-FFF2-40B4-BE49-F238E27FC236}">
                <a16:creationId xmlns:a16="http://schemas.microsoft.com/office/drawing/2014/main" id="{CA6CB5D2-0C16-3E45-9FC3-F3B5B3666683}"/>
              </a:ext>
            </a:extLst>
          </p:cNvPr>
          <p:cNvSpPr txBox="1"/>
          <p:nvPr/>
        </p:nvSpPr>
        <p:spPr>
          <a:xfrm rot="1944310">
            <a:off x="20540358" y="10615138"/>
            <a:ext cx="1053751" cy="646331"/>
          </a:xfrm>
          <a:prstGeom prst="rect">
            <a:avLst/>
          </a:prstGeom>
          <a:noFill/>
        </p:spPr>
        <p:txBody>
          <a:bodyPr wrap="none" rtlCol="0">
            <a:spAutoFit/>
          </a:bodyPr>
          <a:lstStyle/>
          <a:p>
            <a:pPr algn="ctr"/>
            <a:r>
              <a:rPr lang="en-US" dirty="0">
                <a:latin typeface="Avenir" panose="02000503020000020003" pitchFamily="2" charset="0"/>
              </a:rPr>
              <a:t>Positive </a:t>
            </a:r>
          </a:p>
          <a:p>
            <a:pPr algn="ctr"/>
            <a:r>
              <a:rPr lang="en-US" dirty="0">
                <a:latin typeface="Avenir" panose="02000503020000020003" pitchFamily="2" charset="0"/>
              </a:rPr>
              <a:t>pion</a:t>
            </a:r>
          </a:p>
        </p:txBody>
      </p:sp>
      <p:sp>
        <p:nvSpPr>
          <p:cNvPr id="67" name="TextBox 66">
            <a:extLst>
              <a:ext uri="{FF2B5EF4-FFF2-40B4-BE49-F238E27FC236}">
                <a16:creationId xmlns:a16="http://schemas.microsoft.com/office/drawing/2014/main" id="{B701D962-EAE3-A64F-97FD-1A2EF9832C56}"/>
              </a:ext>
            </a:extLst>
          </p:cNvPr>
          <p:cNvSpPr txBox="1"/>
          <p:nvPr/>
        </p:nvSpPr>
        <p:spPr>
          <a:xfrm>
            <a:off x="16427450" y="11657568"/>
            <a:ext cx="1109599" cy="369332"/>
          </a:xfrm>
          <a:prstGeom prst="rect">
            <a:avLst/>
          </a:prstGeom>
          <a:noFill/>
        </p:spPr>
        <p:txBody>
          <a:bodyPr wrap="none" rtlCol="0">
            <a:spAutoFit/>
          </a:bodyPr>
          <a:lstStyle/>
          <a:p>
            <a:r>
              <a:rPr lang="en-US" dirty="0">
                <a:latin typeface="Avenir" panose="02000503020000020003" pitchFamily="2" charset="0"/>
              </a:rPr>
              <a:t>Region 1</a:t>
            </a:r>
          </a:p>
        </p:txBody>
      </p:sp>
      <p:sp>
        <p:nvSpPr>
          <p:cNvPr id="69" name="TextBox 68">
            <a:extLst>
              <a:ext uri="{FF2B5EF4-FFF2-40B4-BE49-F238E27FC236}">
                <a16:creationId xmlns:a16="http://schemas.microsoft.com/office/drawing/2014/main" id="{6464456B-35FB-744E-918F-6144BA535D58}"/>
              </a:ext>
            </a:extLst>
          </p:cNvPr>
          <p:cNvSpPr txBox="1"/>
          <p:nvPr/>
        </p:nvSpPr>
        <p:spPr>
          <a:xfrm>
            <a:off x="18003443" y="12724368"/>
            <a:ext cx="1109599" cy="369332"/>
          </a:xfrm>
          <a:prstGeom prst="rect">
            <a:avLst/>
          </a:prstGeom>
          <a:noFill/>
        </p:spPr>
        <p:txBody>
          <a:bodyPr wrap="none" rtlCol="0">
            <a:spAutoFit/>
          </a:bodyPr>
          <a:lstStyle/>
          <a:p>
            <a:r>
              <a:rPr lang="en-US" dirty="0">
                <a:latin typeface="Avenir" panose="02000503020000020003" pitchFamily="2" charset="0"/>
              </a:rPr>
              <a:t>Region 2</a:t>
            </a:r>
          </a:p>
        </p:txBody>
      </p:sp>
      <p:sp>
        <p:nvSpPr>
          <p:cNvPr id="70" name="TextBox 69">
            <a:extLst>
              <a:ext uri="{FF2B5EF4-FFF2-40B4-BE49-F238E27FC236}">
                <a16:creationId xmlns:a16="http://schemas.microsoft.com/office/drawing/2014/main" id="{E6BE64A5-7CC3-BC4C-87C7-EC9062021C1B}"/>
              </a:ext>
            </a:extLst>
          </p:cNvPr>
          <p:cNvSpPr txBox="1"/>
          <p:nvPr/>
        </p:nvSpPr>
        <p:spPr>
          <a:xfrm>
            <a:off x="20423251" y="12788900"/>
            <a:ext cx="1109599" cy="369332"/>
          </a:xfrm>
          <a:prstGeom prst="rect">
            <a:avLst/>
          </a:prstGeom>
          <a:noFill/>
        </p:spPr>
        <p:txBody>
          <a:bodyPr wrap="none" rtlCol="0">
            <a:spAutoFit/>
          </a:bodyPr>
          <a:lstStyle/>
          <a:p>
            <a:r>
              <a:rPr lang="en-US" dirty="0">
                <a:latin typeface="Avenir" panose="02000503020000020003" pitchFamily="2" charset="0"/>
              </a:rPr>
              <a:t>Region 3</a:t>
            </a:r>
          </a:p>
        </p:txBody>
      </p:sp>
      <p:pic>
        <p:nvPicPr>
          <p:cNvPr id="14" name="Picture 13">
            <a:extLst>
              <a:ext uri="{FF2B5EF4-FFF2-40B4-BE49-F238E27FC236}">
                <a16:creationId xmlns:a16="http://schemas.microsoft.com/office/drawing/2014/main" id="{E4CB839C-A15D-A74A-A9DB-EC49B41D8F72}"/>
              </a:ext>
            </a:extLst>
          </p:cNvPr>
          <p:cNvPicPr>
            <a:picLocks noChangeAspect="1"/>
          </p:cNvPicPr>
          <p:nvPr/>
        </p:nvPicPr>
        <p:blipFill rotWithShape="1">
          <a:blip r:embed="rId6">
            <a:extLst>
              <a:ext uri="{28A0092B-C50C-407E-A947-70E740481C1C}">
                <a14:useLocalDpi xmlns:a14="http://schemas.microsoft.com/office/drawing/2010/main" val="0"/>
              </a:ext>
            </a:extLst>
          </a:blip>
          <a:srcRect t="14703"/>
          <a:stretch/>
        </p:blipFill>
        <p:spPr>
          <a:xfrm>
            <a:off x="14683770" y="14547187"/>
            <a:ext cx="4437435" cy="4606359"/>
          </a:xfrm>
          <a:prstGeom prst="rect">
            <a:avLst/>
          </a:prstGeom>
        </p:spPr>
      </p:pic>
      <p:pic>
        <p:nvPicPr>
          <p:cNvPr id="19" name="Picture 18">
            <a:extLst>
              <a:ext uri="{FF2B5EF4-FFF2-40B4-BE49-F238E27FC236}">
                <a16:creationId xmlns:a16="http://schemas.microsoft.com/office/drawing/2014/main" id="{5BEE0B6C-8062-AC49-8C07-4ACAF381CA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59739" y="14562483"/>
            <a:ext cx="7687921" cy="4881919"/>
          </a:xfrm>
          <a:prstGeom prst="rect">
            <a:avLst/>
          </a:prstGeom>
        </p:spPr>
      </p:pic>
      <p:sp>
        <p:nvSpPr>
          <p:cNvPr id="20" name="Rounded Rectangle 19">
            <a:extLst>
              <a:ext uri="{FF2B5EF4-FFF2-40B4-BE49-F238E27FC236}">
                <a16:creationId xmlns:a16="http://schemas.microsoft.com/office/drawing/2014/main" id="{94333243-72BA-5245-946B-AD92E265C8B3}"/>
              </a:ext>
            </a:extLst>
          </p:cNvPr>
          <p:cNvSpPr/>
          <p:nvPr/>
        </p:nvSpPr>
        <p:spPr>
          <a:xfrm>
            <a:off x="19399251" y="11023491"/>
            <a:ext cx="718510" cy="470009"/>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23" name="Straight Connector 22">
            <a:extLst>
              <a:ext uri="{FF2B5EF4-FFF2-40B4-BE49-F238E27FC236}">
                <a16:creationId xmlns:a16="http://schemas.microsoft.com/office/drawing/2014/main" id="{82F07F2E-D9EF-254F-9FA6-1541E4A90C0F}"/>
              </a:ext>
            </a:extLst>
          </p:cNvPr>
          <p:cNvCxnSpPr>
            <a:cxnSpLocks/>
          </p:cNvCxnSpPr>
          <p:nvPr/>
        </p:nvCxnSpPr>
        <p:spPr>
          <a:xfrm flipH="1">
            <a:off x="14751051" y="11457072"/>
            <a:ext cx="4648200" cy="30773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DE35E6-8C57-EA42-949A-32B2C9D26807}"/>
              </a:ext>
            </a:extLst>
          </p:cNvPr>
          <p:cNvCxnSpPr>
            <a:cxnSpLocks/>
          </p:cNvCxnSpPr>
          <p:nvPr/>
        </p:nvCxnSpPr>
        <p:spPr>
          <a:xfrm flipH="1">
            <a:off x="19121205" y="11472333"/>
            <a:ext cx="987128" cy="30748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A79966E-AA5F-E64F-9573-B37FCC4D5181}"/>
              </a:ext>
            </a:extLst>
          </p:cNvPr>
          <p:cNvPicPr>
            <a:picLocks noChangeAspect="1"/>
          </p:cNvPicPr>
          <p:nvPr/>
        </p:nvPicPr>
        <p:blipFill rotWithShape="1">
          <a:blip r:embed="rId8">
            <a:extLst>
              <a:ext uri="{28A0092B-C50C-407E-A947-70E740481C1C}">
                <a14:useLocalDpi xmlns:a14="http://schemas.microsoft.com/office/drawing/2010/main" val="0"/>
              </a:ext>
            </a:extLst>
          </a:blip>
          <a:srcRect l="4616" r="9399"/>
          <a:stretch/>
        </p:blipFill>
        <p:spPr>
          <a:xfrm>
            <a:off x="19227594" y="14546583"/>
            <a:ext cx="2914855" cy="4590484"/>
          </a:xfrm>
          <a:prstGeom prst="rect">
            <a:avLst/>
          </a:prstGeom>
        </p:spPr>
      </p:pic>
      <p:sp>
        <p:nvSpPr>
          <p:cNvPr id="85" name="Rounded Rectangle 84">
            <a:extLst>
              <a:ext uri="{FF2B5EF4-FFF2-40B4-BE49-F238E27FC236}">
                <a16:creationId xmlns:a16="http://schemas.microsoft.com/office/drawing/2014/main" id="{03F27F0F-9878-3643-B837-A0C3BB08B0C2}"/>
              </a:ext>
            </a:extLst>
          </p:cNvPr>
          <p:cNvSpPr/>
          <p:nvPr/>
        </p:nvSpPr>
        <p:spPr>
          <a:xfrm>
            <a:off x="28848050" y="16349299"/>
            <a:ext cx="1143000"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90" name="Straight Connector 89">
            <a:extLst>
              <a:ext uri="{FF2B5EF4-FFF2-40B4-BE49-F238E27FC236}">
                <a16:creationId xmlns:a16="http://schemas.microsoft.com/office/drawing/2014/main" id="{7E0D004A-3FE6-2949-B8AE-379F953EA602}"/>
              </a:ext>
            </a:extLst>
          </p:cNvPr>
          <p:cNvCxnSpPr>
            <a:cxnSpLocks/>
            <a:endCxn id="97" idx="0"/>
          </p:cNvCxnSpPr>
          <p:nvPr/>
        </p:nvCxnSpPr>
        <p:spPr>
          <a:xfrm flipH="1">
            <a:off x="28698531" y="16751300"/>
            <a:ext cx="759119" cy="2798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FD85710A-9806-6442-8CFD-54A3EF683CFD}"/>
              </a:ext>
            </a:extLst>
          </p:cNvPr>
          <p:cNvSpPr/>
          <p:nvPr/>
        </p:nvSpPr>
        <p:spPr>
          <a:xfrm>
            <a:off x="28467050" y="19549699"/>
            <a:ext cx="462961" cy="325801"/>
          </a:xfrm>
          <a:prstGeom prst="roundRect">
            <a:avLst/>
          </a:prstGeom>
          <a:solidFill>
            <a:srgbClr val="2232C1">
              <a:alpha val="23137"/>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45" name="Picture 44">
            <a:extLst>
              <a:ext uri="{FF2B5EF4-FFF2-40B4-BE49-F238E27FC236}">
                <a16:creationId xmlns:a16="http://schemas.microsoft.com/office/drawing/2014/main" id="{24743BE2-CE76-4145-8E71-69FEE0260F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6304" y="17000286"/>
            <a:ext cx="7457455" cy="2648346"/>
          </a:xfrm>
          <a:prstGeom prst="rect">
            <a:avLst/>
          </a:prstGeom>
        </p:spPr>
      </p:pic>
      <p:sp>
        <p:nvSpPr>
          <p:cNvPr id="99" name="TextBox 98">
            <a:extLst>
              <a:ext uri="{FF2B5EF4-FFF2-40B4-BE49-F238E27FC236}">
                <a16:creationId xmlns:a16="http://schemas.microsoft.com/office/drawing/2014/main" id="{2A6AE15A-CFF6-9A4B-9901-9FBF48BB9FFF}"/>
              </a:ext>
            </a:extLst>
          </p:cNvPr>
          <p:cNvSpPr txBox="1"/>
          <p:nvPr/>
        </p:nvSpPr>
        <p:spPr>
          <a:xfrm>
            <a:off x="6636303" y="19764802"/>
            <a:ext cx="7457455"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Field and sense wires panel of one of our 18 chambers</a:t>
            </a:r>
          </a:p>
        </p:txBody>
      </p:sp>
      <p:pic>
        <p:nvPicPr>
          <p:cNvPr id="47" name="Picture 46">
            <a:extLst>
              <a:ext uri="{FF2B5EF4-FFF2-40B4-BE49-F238E27FC236}">
                <a16:creationId xmlns:a16="http://schemas.microsoft.com/office/drawing/2014/main" id="{1C92CF86-1354-954A-A13D-3B6F7C62E2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37944" y="26008629"/>
            <a:ext cx="6030995" cy="4611069"/>
          </a:xfrm>
          <a:prstGeom prst="rect">
            <a:avLst/>
          </a:prstGeom>
        </p:spPr>
      </p:pic>
      <p:pic>
        <p:nvPicPr>
          <p:cNvPr id="53" name="Picture 52">
            <a:extLst>
              <a:ext uri="{FF2B5EF4-FFF2-40B4-BE49-F238E27FC236}">
                <a16:creationId xmlns:a16="http://schemas.microsoft.com/office/drawing/2014/main" id="{BC907E2A-5296-CC4F-9CC7-BB04B9D0BB8C}"/>
              </a:ext>
            </a:extLst>
          </p:cNvPr>
          <p:cNvPicPr>
            <a:picLocks noChangeAspect="1"/>
          </p:cNvPicPr>
          <p:nvPr/>
        </p:nvPicPr>
        <p:blipFill rotWithShape="1">
          <a:blip r:embed="rId11">
            <a:extLst>
              <a:ext uri="{28A0092B-C50C-407E-A947-70E740481C1C}">
                <a14:useLocalDpi xmlns:a14="http://schemas.microsoft.com/office/drawing/2010/main" val="0"/>
              </a:ext>
            </a:extLst>
          </a:blip>
          <a:srcRect t="9905"/>
          <a:stretch/>
        </p:blipFill>
        <p:spPr>
          <a:xfrm>
            <a:off x="283337" y="26847968"/>
            <a:ext cx="5257203" cy="3552378"/>
          </a:xfrm>
          <a:prstGeom prst="rect">
            <a:avLst/>
          </a:prstGeom>
        </p:spPr>
      </p:pic>
      <p:pic>
        <p:nvPicPr>
          <p:cNvPr id="56" name="Picture 55">
            <a:extLst>
              <a:ext uri="{FF2B5EF4-FFF2-40B4-BE49-F238E27FC236}">
                <a16:creationId xmlns:a16="http://schemas.microsoft.com/office/drawing/2014/main" id="{95809EE6-B98A-3340-B18E-0D3CD1107E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59004" y="26008630"/>
            <a:ext cx="5911271" cy="4611070"/>
          </a:xfrm>
          <a:prstGeom prst="rect">
            <a:avLst/>
          </a:prstGeom>
        </p:spPr>
      </p:pic>
      <p:pic>
        <p:nvPicPr>
          <p:cNvPr id="82" name="Picture 81">
            <a:extLst>
              <a:ext uri="{FF2B5EF4-FFF2-40B4-BE49-F238E27FC236}">
                <a16:creationId xmlns:a16="http://schemas.microsoft.com/office/drawing/2014/main" id="{0FC69530-6237-9A41-9E59-F4C8254BA978}"/>
              </a:ext>
            </a:extLst>
          </p:cNvPr>
          <p:cNvPicPr>
            <a:picLocks noChangeAspect="1"/>
          </p:cNvPicPr>
          <p:nvPr/>
        </p:nvPicPr>
        <p:blipFill rotWithShape="1">
          <a:blip r:embed="rId13">
            <a:extLst>
              <a:ext uri="{28A0092B-C50C-407E-A947-70E740481C1C}">
                <a14:useLocalDpi xmlns:a14="http://schemas.microsoft.com/office/drawing/2010/main" val="0"/>
              </a:ext>
            </a:extLst>
          </a:blip>
          <a:srcRect b="14382"/>
          <a:stretch/>
        </p:blipFill>
        <p:spPr>
          <a:xfrm>
            <a:off x="12759005" y="21310887"/>
            <a:ext cx="5925569" cy="3804984"/>
          </a:xfrm>
          <a:prstGeom prst="rect">
            <a:avLst/>
          </a:prstGeom>
        </p:spPr>
      </p:pic>
      <p:pic>
        <p:nvPicPr>
          <p:cNvPr id="98" name="Picture 97">
            <a:extLst>
              <a:ext uri="{FF2B5EF4-FFF2-40B4-BE49-F238E27FC236}">
                <a16:creationId xmlns:a16="http://schemas.microsoft.com/office/drawing/2014/main" id="{A333FD0E-2038-0640-8B90-CB6643F50E7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62050" y="71534"/>
            <a:ext cx="3571029" cy="3918405"/>
          </a:xfrm>
          <a:prstGeom prst="rect">
            <a:avLst/>
          </a:prstGeom>
        </p:spPr>
      </p:pic>
      <p:pic>
        <p:nvPicPr>
          <p:cNvPr id="101" name="Picture 100">
            <a:extLst>
              <a:ext uri="{FF2B5EF4-FFF2-40B4-BE49-F238E27FC236}">
                <a16:creationId xmlns:a16="http://schemas.microsoft.com/office/drawing/2014/main" id="{DF05D38C-C7AE-924A-8550-ACFFDE46EDAB}"/>
              </a:ext>
            </a:extLst>
          </p:cNvPr>
          <p:cNvPicPr>
            <a:picLocks noChangeAspect="1"/>
          </p:cNvPicPr>
          <p:nvPr/>
        </p:nvPicPr>
        <p:blipFill rotWithShape="1">
          <a:blip r:embed="rId15">
            <a:extLst>
              <a:ext uri="{28A0092B-C50C-407E-A947-70E740481C1C}">
                <a14:useLocalDpi xmlns:a14="http://schemas.microsoft.com/office/drawing/2010/main" val="0"/>
              </a:ext>
            </a:extLst>
          </a:blip>
          <a:srcRect l="44807" t="13172" r="9616" b="16043"/>
          <a:stretch/>
        </p:blipFill>
        <p:spPr>
          <a:xfrm>
            <a:off x="22904451" y="31703865"/>
            <a:ext cx="7258386" cy="7284042"/>
          </a:xfrm>
          <a:prstGeom prst="rect">
            <a:avLst/>
          </a:prstGeom>
        </p:spPr>
      </p:pic>
      <p:pic>
        <p:nvPicPr>
          <p:cNvPr id="103" name="Picture 102">
            <a:extLst>
              <a:ext uri="{FF2B5EF4-FFF2-40B4-BE49-F238E27FC236}">
                <a16:creationId xmlns:a16="http://schemas.microsoft.com/office/drawing/2014/main" id="{85B2FDFA-70F4-3242-8C5B-16A5BC38053E}"/>
              </a:ext>
            </a:extLst>
          </p:cNvPr>
          <p:cNvPicPr>
            <a:picLocks noChangeAspect="1"/>
          </p:cNvPicPr>
          <p:nvPr/>
        </p:nvPicPr>
        <p:blipFill rotWithShape="1">
          <a:blip r:embed="rId16">
            <a:extLst>
              <a:ext uri="{28A0092B-C50C-407E-A947-70E740481C1C}">
                <a14:useLocalDpi xmlns:a14="http://schemas.microsoft.com/office/drawing/2010/main" val="0"/>
              </a:ext>
            </a:extLst>
          </a:blip>
          <a:srcRect b="22318"/>
          <a:stretch/>
        </p:blipFill>
        <p:spPr>
          <a:xfrm>
            <a:off x="266409" y="21310888"/>
            <a:ext cx="5274131" cy="5462717"/>
          </a:xfrm>
          <a:prstGeom prst="rect">
            <a:avLst/>
          </a:prstGeom>
        </p:spPr>
      </p:pic>
      <p:pic>
        <p:nvPicPr>
          <p:cNvPr id="105" name="Picture 104">
            <a:extLst>
              <a:ext uri="{FF2B5EF4-FFF2-40B4-BE49-F238E27FC236}">
                <a16:creationId xmlns:a16="http://schemas.microsoft.com/office/drawing/2014/main" id="{232A6105-06EF-8448-9C37-5ACDA74B81E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52875" y="21310887"/>
            <a:ext cx="6993796" cy="9629344"/>
          </a:xfrm>
          <a:prstGeom prst="rect">
            <a:avLst/>
          </a:prstGeom>
        </p:spPr>
      </p:pic>
      <p:sp>
        <p:nvSpPr>
          <p:cNvPr id="118" name="TextBox 117">
            <a:extLst>
              <a:ext uri="{FF2B5EF4-FFF2-40B4-BE49-F238E27FC236}">
                <a16:creationId xmlns:a16="http://schemas.microsoft.com/office/drawing/2014/main" id="{7B49CD43-E4E5-794F-A78A-28AF23804815}"/>
              </a:ext>
            </a:extLst>
          </p:cNvPr>
          <p:cNvSpPr txBox="1"/>
          <p:nvPr/>
        </p:nvSpPr>
        <p:spPr>
          <a:xfrm>
            <a:off x="12749989" y="25200159"/>
            <a:ext cx="593458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Hall-B Technician does not fear heights while installing the Drift Chambers.</a:t>
            </a:r>
          </a:p>
        </p:txBody>
      </p:sp>
      <p:sp>
        <p:nvSpPr>
          <p:cNvPr id="122" name="TextBox 121">
            <a:extLst>
              <a:ext uri="{FF2B5EF4-FFF2-40B4-BE49-F238E27FC236}">
                <a16:creationId xmlns:a16="http://schemas.microsoft.com/office/drawing/2014/main" id="{D4E404F9-03F9-3F4E-9E6D-20EF38A9FCCB}"/>
              </a:ext>
            </a:extLst>
          </p:cNvPr>
          <p:cNvSpPr txBox="1"/>
          <p:nvPr/>
        </p:nvSpPr>
        <p:spPr>
          <a:xfrm>
            <a:off x="18737944" y="30668099"/>
            <a:ext cx="6030995"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6 region 2 Drift Chambers installed between the torus coils. What an engineering achievement!</a:t>
            </a:r>
          </a:p>
        </p:txBody>
      </p:sp>
      <p:pic>
        <p:nvPicPr>
          <p:cNvPr id="107" name="Picture 106">
            <a:extLst>
              <a:ext uri="{FF2B5EF4-FFF2-40B4-BE49-F238E27FC236}">
                <a16:creationId xmlns:a16="http://schemas.microsoft.com/office/drawing/2014/main" id="{37208926-28DD-2346-B9E9-2692291CCC2D}"/>
              </a:ext>
            </a:extLst>
          </p:cNvPr>
          <p:cNvPicPr>
            <a:picLocks noChangeAspect="1"/>
          </p:cNvPicPr>
          <p:nvPr/>
        </p:nvPicPr>
        <p:blipFill rotWithShape="1">
          <a:blip r:embed="rId18">
            <a:extLst>
              <a:ext uri="{28A0092B-C50C-407E-A947-70E740481C1C}">
                <a14:useLocalDpi xmlns:a14="http://schemas.microsoft.com/office/drawing/2010/main" val="0"/>
              </a:ext>
            </a:extLst>
          </a:blip>
          <a:srcRect t="31371"/>
          <a:stretch/>
        </p:blipFill>
        <p:spPr>
          <a:xfrm>
            <a:off x="25362747" y="28915670"/>
            <a:ext cx="4740485" cy="2439994"/>
          </a:xfrm>
          <a:prstGeom prst="rect">
            <a:avLst/>
          </a:prstGeom>
        </p:spPr>
      </p:pic>
      <p:pic>
        <p:nvPicPr>
          <p:cNvPr id="109" name="Picture 108">
            <a:extLst>
              <a:ext uri="{FF2B5EF4-FFF2-40B4-BE49-F238E27FC236}">
                <a16:creationId xmlns:a16="http://schemas.microsoft.com/office/drawing/2014/main" id="{71270619-4239-CB48-99D9-8C45BA09C5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0999" y="31534099"/>
            <a:ext cx="14243080" cy="10682311"/>
          </a:xfrm>
          <a:prstGeom prst="rect">
            <a:avLst/>
          </a:prstGeom>
        </p:spPr>
      </p:pic>
      <p:pic>
        <p:nvPicPr>
          <p:cNvPr id="113" name="Picture 112">
            <a:extLst>
              <a:ext uri="{FF2B5EF4-FFF2-40B4-BE49-F238E27FC236}">
                <a16:creationId xmlns:a16="http://schemas.microsoft.com/office/drawing/2014/main" id="{75FEF463-2542-DC4B-8B6A-3135BDA86B5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856872" y="21313273"/>
            <a:ext cx="5888953" cy="3809931"/>
          </a:xfrm>
          <a:prstGeom prst="rect">
            <a:avLst/>
          </a:prstGeom>
        </p:spPr>
      </p:pic>
      <p:sp>
        <p:nvSpPr>
          <p:cNvPr id="128" name="TextBox 127">
            <a:extLst>
              <a:ext uri="{FF2B5EF4-FFF2-40B4-BE49-F238E27FC236}">
                <a16:creationId xmlns:a16="http://schemas.microsoft.com/office/drawing/2014/main" id="{5B74FC2E-C305-7F40-B369-6130BD78A743}"/>
              </a:ext>
            </a:extLst>
          </p:cNvPr>
          <p:cNvSpPr txBox="1"/>
          <p:nvPr/>
        </p:nvSpPr>
        <p:spPr>
          <a:xfrm>
            <a:off x="18834056" y="25199406"/>
            <a:ext cx="5911770"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Hall-B Technician working on stringing, tensioning and measuring one out of 89,000 DC wires</a:t>
            </a:r>
          </a:p>
        </p:txBody>
      </p:sp>
      <p:pic>
        <p:nvPicPr>
          <p:cNvPr id="123" name="Picture 122">
            <a:extLst>
              <a:ext uri="{FF2B5EF4-FFF2-40B4-BE49-F238E27FC236}">
                <a16:creationId xmlns:a16="http://schemas.microsoft.com/office/drawing/2014/main" id="{070D2C60-F0BA-5C47-BECF-53BC6662388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513656" y="31546556"/>
            <a:ext cx="8238394" cy="4944422"/>
          </a:xfrm>
          <a:prstGeom prst="rect">
            <a:avLst/>
          </a:prstGeom>
        </p:spPr>
      </p:pic>
      <p:sp>
        <p:nvSpPr>
          <p:cNvPr id="132" name="TextBox 131">
            <a:extLst>
              <a:ext uri="{FF2B5EF4-FFF2-40B4-BE49-F238E27FC236}">
                <a16:creationId xmlns:a16="http://schemas.microsoft.com/office/drawing/2014/main" id="{14EDFF3F-46BA-A147-B73A-AF572238F2B8}"/>
              </a:ext>
            </a:extLst>
          </p:cNvPr>
          <p:cNvSpPr txBox="1"/>
          <p:nvPr/>
        </p:nvSpPr>
        <p:spPr>
          <a:xfrm>
            <a:off x="22904451" y="38745805"/>
            <a:ext cx="6996155"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rPr>
              <a:t>The electric field within the </a:t>
            </a:r>
            <a:r>
              <a:rPr lang="en-US">
                <a:latin typeface="Avenir" panose="02000503020000020003" pitchFamily="2" charset="0"/>
              </a:rPr>
              <a:t>field wires. </a:t>
            </a:r>
            <a:r>
              <a:rPr lang="en-US" dirty="0">
                <a:latin typeface="Avenir" panose="02000503020000020003" pitchFamily="2" charset="0"/>
              </a:rPr>
              <a:t>The sense wire is in the middle. The electrons travel along these field lines. It takes less than half a millionth of a second for the electrons to travel to the sense wires.</a:t>
            </a:r>
          </a:p>
        </p:txBody>
      </p:sp>
      <p:sp>
        <p:nvSpPr>
          <p:cNvPr id="133" name="TextBox 132">
            <a:extLst>
              <a:ext uri="{FF2B5EF4-FFF2-40B4-BE49-F238E27FC236}">
                <a16:creationId xmlns:a16="http://schemas.microsoft.com/office/drawing/2014/main" id="{34584C4C-2FD2-7741-B0F9-819E6498C8BC}"/>
              </a:ext>
            </a:extLst>
          </p:cNvPr>
          <p:cNvSpPr txBox="1"/>
          <p:nvPr/>
        </p:nvSpPr>
        <p:spPr>
          <a:xfrm>
            <a:off x="14522661" y="36487100"/>
            <a:ext cx="8221588"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rPr>
              <a:t>All but one DC chambers are installed. In this view, the back of region 3.</a:t>
            </a:r>
          </a:p>
        </p:txBody>
      </p:sp>
      <p:pic>
        <p:nvPicPr>
          <p:cNvPr id="84" name="Picture 6" descr="cleanrm_021.jpg">
            <a:extLst>
              <a:ext uri="{FF2B5EF4-FFF2-40B4-BE49-F238E27FC236}">
                <a16:creationId xmlns:a16="http://schemas.microsoft.com/office/drawing/2014/main" id="{71DA2984-5290-D345-981D-2BDCECCD2D23}"/>
              </a:ext>
            </a:extLst>
          </p:cNvPr>
          <p:cNvPicPr>
            <a:picLocks noChangeAspect="1"/>
          </p:cNvPicPr>
          <p:nvPr/>
        </p:nvPicPr>
        <p:blipFill rotWithShape="1">
          <a:blip r:embed="rId22">
            <a:extLst>
              <a:ext uri="{28A0092B-C50C-407E-A947-70E740481C1C}">
                <a14:useLocalDpi xmlns:a14="http://schemas.microsoft.com/office/drawing/2010/main" val="0"/>
              </a:ext>
            </a:extLst>
          </a:blip>
          <a:srcRect t="9980" r="2714"/>
          <a:stretch/>
        </p:blipFill>
        <p:spPr bwMode="auto">
          <a:xfrm>
            <a:off x="14501721" y="37020501"/>
            <a:ext cx="824252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980B1B34-1D14-617A-8977-F37F281B0E04}"/>
              </a:ext>
            </a:extLst>
          </p:cNvPr>
          <p:cNvGrpSpPr/>
          <p:nvPr/>
        </p:nvGrpSpPr>
        <p:grpSpPr>
          <a:xfrm>
            <a:off x="171000" y="490103"/>
            <a:ext cx="4343401" cy="3578267"/>
            <a:chOff x="196851" y="57676"/>
            <a:chExt cx="4343401" cy="3578267"/>
          </a:xfrm>
        </p:grpSpPr>
        <p:pic>
          <p:nvPicPr>
            <p:cNvPr id="5" name="Picture 3">
              <a:extLst>
                <a:ext uri="{FF2B5EF4-FFF2-40B4-BE49-F238E27FC236}">
                  <a16:creationId xmlns:a16="http://schemas.microsoft.com/office/drawing/2014/main" id="{3955C661-A285-9B54-6B6D-B4B031CBB338}"/>
                </a:ext>
              </a:extLst>
            </p:cNvPr>
            <p:cNvPicPr>
              <a:picLocks noChangeAspect="1" noChangeArrowheads="1"/>
            </p:cNvPicPr>
            <p:nvPr/>
          </p:nvPicPr>
          <p:blipFill rotWithShape="1">
            <a:blip r:embed="rId23"/>
            <a:srcRect l="1342" t="2985" r="1115" b="3989"/>
            <a:stretch/>
          </p:blipFill>
          <p:spPr bwMode="auto">
            <a:xfrm>
              <a:off x="196852" y="2349500"/>
              <a:ext cx="4343400" cy="1286443"/>
            </a:xfrm>
            <a:prstGeom prst="rect">
              <a:avLst/>
            </a:prstGeom>
            <a:noFill/>
          </p:spPr>
        </p:pic>
        <p:pic>
          <p:nvPicPr>
            <p:cNvPr id="6" name="Picture 5">
              <a:extLst>
                <a:ext uri="{FF2B5EF4-FFF2-40B4-BE49-F238E27FC236}">
                  <a16:creationId xmlns:a16="http://schemas.microsoft.com/office/drawing/2014/main" id="{D76C5FC9-039B-72DF-2836-305137EBD0D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7" name="Picture 6" descr="A black and red text&#10;&#10;Description automatically generated">
            <a:extLst>
              <a:ext uri="{FF2B5EF4-FFF2-40B4-BE49-F238E27FC236}">
                <a16:creationId xmlns:a16="http://schemas.microsoft.com/office/drawing/2014/main" id="{85179044-3C01-3BB5-A3B7-E093901BF4E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2141</TotalTime>
  <Words>874</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Calibri</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Mac D. Mestayer</dc:creator>
  <cp:lastModifiedBy>Maurizio Ungaro</cp:lastModifiedBy>
  <cp:revision>240</cp:revision>
  <cp:lastPrinted>2018-04-25T20:58:51Z</cp:lastPrinted>
  <dcterms:created xsi:type="dcterms:W3CDTF">2006-08-16T00:00:00Z</dcterms:created>
  <dcterms:modified xsi:type="dcterms:W3CDTF">2024-05-22T13:59:16Z</dcterms:modified>
</cp:coreProperties>
</file>